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2" r:id="rId37"/>
    <p:sldId id="291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95EB4-21FC-4923-A48C-4D2993905443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24653-9601-4909-8E39-664A8152CF7E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358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95EB4-21FC-4923-A48C-4D2993905443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24653-9601-4909-8E39-664A8152CF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8794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95EB4-21FC-4923-A48C-4D2993905443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24653-9601-4909-8E39-664A8152CF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6485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95EB4-21FC-4923-A48C-4D2993905443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24653-9601-4909-8E39-664A8152CF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124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95EB4-21FC-4923-A48C-4D2993905443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24653-9601-4909-8E39-664A8152CF7E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552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95EB4-21FC-4923-A48C-4D2993905443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24653-9601-4909-8E39-664A8152CF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087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95EB4-21FC-4923-A48C-4D2993905443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24653-9601-4909-8E39-664A8152CF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467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95EB4-21FC-4923-A48C-4D2993905443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24653-9601-4909-8E39-664A8152CF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8058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95EB4-21FC-4923-A48C-4D2993905443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24653-9601-4909-8E39-664A8152CF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8711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1895EB4-21FC-4923-A48C-4D2993905443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F24653-9601-4909-8E39-664A8152CF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363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95EB4-21FC-4923-A48C-4D2993905443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24653-9601-4909-8E39-664A8152CF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1736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1895EB4-21FC-4923-A48C-4D2993905443}" type="datetimeFigureOut">
              <a:rPr lang="en-IN" smtClean="0"/>
              <a:t>17-09-2024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CF24653-9601-4909-8E39-664A8152CF7E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545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24057-0615-2197-FEE5-B33BB98E93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1709978"/>
            <a:ext cx="4995949" cy="1466087"/>
          </a:xfrm>
        </p:spPr>
        <p:txBody>
          <a:bodyPr>
            <a:noAutofit/>
          </a:bodyPr>
          <a:lstStyle/>
          <a:p>
            <a:r>
              <a:rPr lang="en-US" sz="11300" dirty="0">
                <a:solidFill>
                  <a:schemeClr val="tx2"/>
                </a:solidFill>
                <a:latin typeface="Britannic Bold" panose="020B0903060703020204" pitchFamily="34" charset="0"/>
              </a:rPr>
              <a:t>SQL</a:t>
            </a:r>
            <a:endParaRPr lang="en-IN" sz="11300" dirty="0">
              <a:solidFill>
                <a:schemeClr val="tx2"/>
              </a:solidFill>
              <a:latin typeface="Britannic Bold" panose="020B0903060703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BD26CC-5613-A564-4EFD-4753EE34E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3006181"/>
            <a:ext cx="4995949" cy="1351509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1"/>
                </a:solidFill>
                <a:latin typeface="Britannic Bold" panose="020B0903060703020204" pitchFamily="34" charset="0"/>
              </a:rPr>
              <a:t>DATA ANALYSIS PROJECT</a:t>
            </a:r>
            <a:endParaRPr lang="en-IN" sz="4400" b="1" dirty="0">
              <a:solidFill>
                <a:schemeClr val="tx1"/>
              </a:solidFill>
              <a:latin typeface="Britannic Bold" panose="020B0903060703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3786EB-C5A5-6CC7-1D3A-5E13A5349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930" y="547165"/>
            <a:ext cx="52578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36EEEA-DE98-D716-ABF6-9E0071988364}"/>
              </a:ext>
            </a:extLst>
          </p:cNvPr>
          <p:cNvSpPr txBox="1"/>
          <p:nvPr/>
        </p:nvSpPr>
        <p:spPr>
          <a:xfrm>
            <a:off x="167264" y="5804965"/>
            <a:ext cx="26695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entury" panose="02040604050505020304" pitchFamily="18" charset="0"/>
              </a:rPr>
              <a:t>Shaik Shoaib </a:t>
            </a:r>
            <a:r>
              <a:rPr lang="en-US" sz="2000" dirty="0" err="1">
                <a:latin typeface="Century" panose="02040604050505020304" pitchFamily="18" charset="0"/>
              </a:rPr>
              <a:t>Akthar</a:t>
            </a:r>
            <a:endParaRPr lang="en-IN" sz="2000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199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6D2E156-F279-D66C-BEA9-1F43BC950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59" y="540257"/>
            <a:ext cx="7767482" cy="3638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18F6E6-E22E-245A-5C26-5BADAD6C7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560" y="4316361"/>
            <a:ext cx="1830079" cy="130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55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968EC1-40BA-DF5D-0215-54A488CAB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023" y="0"/>
            <a:ext cx="7575953" cy="4410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15C686-2B21-58B6-CD6E-4D5AB56EF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717" y="4302422"/>
            <a:ext cx="2248709" cy="116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27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9C89DD-1C54-705F-44C1-7A9C9C1E5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226" y="0"/>
            <a:ext cx="8701548" cy="4130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21C1F2-12CF-30CB-5299-F804A8431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137" y="3892742"/>
            <a:ext cx="2119185" cy="231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68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103FAD-F864-5CF9-9EBD-25CC2DC3A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935" y="-126220"/>
            <a:ext cx="7964129" cy="4477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3799F2-E33C-5C27-5BF0-7D57E70E7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805" y="3972999"/>
            <a:ext cx="3414056" cy="215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68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8318BB-6C33-BA84-649F-4D6162E74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208" y="178624"/>
            <a:ext cx="8615583" cy="37739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F288E4-87CE-67A3-96CF-EA5C5FEF8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813" y="3952567"/>
            <a:ext cx="2095683" cy="123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60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7161B7-3531-7B88-539B-A41969F2C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830" y="-78659"/>
            <a:ext cx="8588340" cy="5012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4909A3-553C-0F51-497E-6FB17A331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371" y="4934318"/>
            <a:ext cx="3235448" cy="98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785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F46637-80A8-C340-7E30-A4C8345BB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078" y="-304800"/>
            <a:ext cx="7729843" cy="4979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097D4-DCC9-B371-AAC3-952DEC524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960" y="4340629"/>
            <a:ext cx="2571601" cy="177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040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B6E51A-753B-3D1E-51FA-A67E0D242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645" y="0"/>
            <a:ext cx="8750710" cy="4543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D66647-6ABB-A642-E06B-A9BEF763D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331" y="4383769"/>
            <a:ext cx="3733669" cy="161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26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FFC898-4A53-BDA5-8C9F-7B158A954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65" y="334296"/>
            <a:ext cx="6705600" cy="5672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E45DCC-46D6-CA1D-D316-B470A1C5B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314" y="2416084"/>
            <a:ext cx="5189670" cy="15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826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2675A8-54BC-D958-F558-EF1FBBA91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73" y="5291230"/>
            <a:ext cx="10113645" cy="822960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chemeClr val="tx2"/>
                </a:solidFill>
                <a:latin typeface="Britannic Bold" panose="020B0903060703020204" pitchFamily="34" charset="0"/>
              </a:rPr>
              <a:t>Product Funnel</a:t>
            </a:r>
            <a:r>
              <a:rPr lang="en-US" dirty="0"/>
              <a:t> </a:t>
            </a:r>
            <a:r>
              <a:rPr lang="en-US" sz="4800" dirty="0">
                <a:solidFill>
                  <a:schemeClr val="tx2"/>
                </a:solidFill>
                <a:latin typeface="Britannic Bold" panose="020B0903060703020204" pitchFamily="34" charset="0"/>
              </a:rPr>
              <a:t>Analysis</a:t>
            </a:r>
            <a:endParaRPr lang="en-IN" sz="4800" dirty="0">
              <a:solidFill>
                <a:schemeClr val="tx2"/>
              </a:solidFill>
              <a:latin typeface="Britannic Bold" panose="020B0903060703020204" pitchFamily="34" charset="0"/>
            </a:endParaRP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CEA1B231-430B-60FF-FD1A-743D03E612F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" t="58187" b="2112"/>
          <a:stretch/>
        </p:blipFill>
        <p:spPr>
          <a:xfrm>
            <a:off x="15" y="0"/>
            <a:ext cx="12191985" cy="4915076"/>
          </a:xfrm>
        </p:spPr>
      </p:pic>
    </p:spTree>
    <p:extLst>
      <p:ext uri="{BB962C8B-B14F-4D97-AF65-F5344CB8AC3E}">
        <p14:creationId xmlns:p14="http://schemas.microsoft.com/office/powerpoint/2010/main" val="1646758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8AF9C-56CB-5701-1847-FA0B11B0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Britannic Bold" panose="020B0903060703020204" pitchFamily="34" charset="0"/>
              </a:rPr>
              <a:t>Introduction</a:t>
            </a:r>
            <a:endParaRPr lang="en-IN" dirty="0">
              <a:solidFill>
                <a:schemeClr val="tx2"/>
              </a:solidFill>
              <a:latin typeface="Britannic Bold" panose="020B09030607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1350C-83B8-BE2C-2482-3B8F3DDC1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40280"/>
            <a:ext cx="10058400" cy="3628814"/>
          </a:xfrm>
        </p:spPr>
        <p:txBody>
          <a:bodyPr>
            <a:normAutofit/>
          </a:bodyPr>
          <a:lstStyle/>
          <a:p>
            <a:pPr algn="l" fontAlgn="base"/>
            <a:r>
              <a:rPr lang="en-US" b="0" i="0" dirty="0">
                <a:solidFill>
                  <a:srgbClr val="404040"/>
                </a:solidFill>
                <a:effectLst/>
                <a:latin typeface="Century" panose="02040604050505020304" pitchFamily="18" charset="0"/>
              </a:rPr>
              <a:t>Clique Bait is not like your regular online seafood store - the founder and CEO Danny, was also a part of a digital data analytics team and wanted to expand his knowledge into the seafood industry!</a:t>
            </a:r>
          </a:p>
          <a:p>
            <a:pPr algn="l" fontAlgn="base"/>
            <a:r>
              <a:rPr lang="en-US" b="0" i="0" dirty="0">
                <a:solidFill>
                  <a:srgbClr val="404040"/>
                </a:solidFill>
                <a:effectLst/>
                <a:latin typeface="Century" panose="02040604050505020304" pitchFamily="18" charset="0"/>
              </a:rPr>
              <a:t>In this case study - you are required to support Danny’s vision and analyze his dataset and come up with creative solutions to calculate funnel fallout rates for the Clique Bait online store.</a:t>
            </a:r>
          </a:p>
        </p:txBody>
      </p:sp>
    </p:spTree>
    <p:extLst>
      <p:ext uri="{BB962C8B-B14F-4D97-AF65-F5344CB8AC3E}">
        <p14:creationId xmlns:p14="http://schemas.microsoft.com/office/powerpoint/2010/main" val="477228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932B9F-82E4-DE54-5FFC-E66CF986B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583" y="-103639"/>
            <a:ext cx="3909020" cy="6554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3C2741-412C-DCCF-BD1E-B6B8A4248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510" y="1788894"/>
            <a:ext cx="6609535" cy="28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75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E03F4D-AC0A-684F-9AB8-2713DE64C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54" y="-167149"/>
            <a:ext cx="3871714" cy="6685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CEE36D-D6A2-7259-7F63-C1A94D97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715" y="2342842"/>
            <a:ext cx="7046761" cy="13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314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2C7D4A-5B51-BA7A-A4D0-B67B0F969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809" y="115748"/>
            <a:ext cx="7582382" cy="4549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F0C448-A673-B01E-148C-1ACEB689A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229" y="4549429"/>
            <a:ext cx="9185542" cy="86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26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B579DF-F6F6-C299-E838-569C964EC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606" y="115747"/>
            <a:ext cx="7870785" cy="4722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38151C-51D7-CB89-CADE-1D0D12892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650" y="4722471"/>
            <a:ext cx="9666699" cy="95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357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B2D883-4B5C-5CAE-C06C-249FA979F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465" y="0"/>
            <a:ext cx="7897070" cy="4738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04ABD9-7C28-CF97-6948-299D62D84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621" y="4738242"/>
            <a:ext cx="9320758" cy="88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65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397563-FC4C-087B-E545-16FE11FC0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164" y="181268"/>
            <a:ext cx="8837671" cy="4356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278BA0-9E55-932B-B0EA-554BA94EF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875" y="4537276"/>
            <a:ext cx="9546249" cy="90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92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11E5DC-0EBE-D7DB-09F7-933935A6C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749" y="339791"/>
            <a:ext cx="9402502" cy="4259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97B760-683E-CC82-6562-84B6CD43E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864" y="4680284"/>
            <a:ext cx="4598133" cy="100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39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74B394-453C-71C5-B570-D5393D5D7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83" y="528374"/>
            <a:ext cx="10897834" cy="3908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03AFC7-E027-DF4A-ADD2-7AA96739C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148" y="4375532"/>
            <a:ext cx="2637575" cy="103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76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3DF7E-F4AB-0CB2-29DF-0D7C3B7A5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29" y="887278"/>
            <a:ext cx="10721542" cy="3024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107977-79CD-9FEC-1560-BD95B3DAC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46" y="4456555"/>
            <a:ext cx="2982453" cy="100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53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2675A8-54BC-D958-F558-EF1FBBA91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73" y="5291230"/>
            <a:ext cx="10113645" cy="822960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chemeClr val="tx2"/>
                </a:solidFill>
                <a:latin typeface="Britannic Bold" panose="020B0903060703020204" pitchFamily="34" charset="0"/>
              </a:rPr>
              <a:t>Campaigns Analysis</a:t>
            </a:r>
            <a:endParaRPr lang="en-IN" sz="4800" dirty="0">
              <a:solidFill>
                <a:schemeClr val="tx2"/>
              </a:solidFill>
              <a:latin typeface="Britannic Bold" panose="020B0903060703020204" pitchFamily="34" charset="0"/>
            </a:endParaRP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4957AB00-B2B4-91E9-64BE-49F5AB034A7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688"/>
          <a:stretch/>
        </p:blipFill>
        <p:spPr>
          <a:xfrm>
            <a:off x="15" y="0"/>
            <a:ext cx="12191985" cy="4915076"/>
          </a:xfrm>
        </p:spPr>
      </p:pic>
    </p:spTree>
    <p:extLst>
      <p:ext uri="{BB962C8B-B14F-4D97-AF65-F5344CB8AC3E}">
        <p14:creationId xmlns:p14="http://schemas.microsoft.com/office/powerpoint/2010/main" val="1165491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8AF9C-56CB-5701-1847-FA0B11B0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Britannic Bold" panose="020B0903060703020204" pitchFamily="34" charset="0"/>
              </a:rPr>
              <a:t>Table 1: Users</a:t>
            </a:r>
            <a:endParaRPr lang="en-IN" dirty="0">
              <a:solidFill>
                <a:schemeClr val="tx2"/>
              </a:solidFill>
              <a:latin typeface="Britannic Bold" panose="020B09030607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1350C-83B8-BE2C-2482-3B8F3DDC1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40280"/>
            <a:ext cx="4231804" cy="3029810"/>
          </a:xfrm>
        </p:spPr>
        <p:txBody>
          <a:bodyPr>
            <a:normAutofit/>
          </a:bodyPr>
          <a:lstStyle/>
          <a:p>
            <a:pPr algn="l" fontAlgn="base"/>
            <a:r>
              <a:rPr lang="en-US" b="0" i="0" dirty="0">
                <a:solidFill>
                  <a:srgbClr val="404040"/>
                </a:solidFill>
                <a:effectLst/>
                <a:latin typeface="Century" panose="02040604050505020304" pitchFamily="18" charset="0"/>
              </a:rPr>
              <a:t>Customers who visit the Clique Bait website are tagged via their </a:t>
            </a:r>
            <a:r>
              <a:rPr lang="en-US" b="1" i="0" dirty="0" err="1">
                <a:solidFill>
                  <a:schemeClr val="tx2"/>
                </a:solidFill>
                <a:effectLst/>
                <a:latin typeface="Century" panose="02040604050505020304" pitchFamily="18" charset="0"/>
              </a:rPr>
              <a:t>cookie_id</a:t>
            </a:r>
            <a:endParaRPr lang="en-US" b="1" i="0" dirty="0">
              <a:solidFill>
                <a:schemeClr val="tx2"/>
              </a:solidFill>
              <a:effectLst/>
              <a:latin typeface="Century" panose="020406040505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2EE782-0A4A-5CC1-A394-0CFE0F9F6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613" y="1978928"/>
            <a:ext cx="3200582" cy="3969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80086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660C97-A902-C813-C248-B5A50857B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883" y="300941"/>
            <a:ext cx="7786234" cy="5764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2594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494317-9D9A-8761-6427-FDEE42119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357" y="989382"/>
            <a:ext cx="8499286" cy="41153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7880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7BA696-3AE3-BD53-5E3E-AAAAC00BB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393" y="675850"/>
            <a:ext cx="9709213" cy="3168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58DE21-170C-EE30-A526-26FDB8694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955" y="4306085"/>
            <a:ext cx="2341736" cy="101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800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25FAC0-97AD-4736-E201-5EFAECB79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057" y="104172"/>
            <a:ext cx="8191886" cy="4908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149E73-0B1C-D8F0-DABC-3BCB067FF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615" y="5146939"/>
            <a:ext cx="2907096" cy="94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1387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BD3312-A7C7-E4F7-C08E-6C088C722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407" y="558642"/>
            <a:ext cx="8785185" cy="3919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D6E8FA-2C9D-2B8B-F20A-6BA8E766D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775" y="4730249"/>
            <a:ext cx="3141390" cy="101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3967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242483-8159-1276-773F-9632B92F5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114" y="314685"/>
            <a:ext cx="8333772" cy="4639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9ECDD3-6DA9-D4A8-64EF-DE46CF172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948" y="4953979"/>
            <a:ext cx="1946686" cy="99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175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8AF9C-56CB-5701-1847-FA0B11B0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Britannic Bold" panose="020B0903060703020204" pitchFamily="34" charset="0"/>
              </a:rPr>
              <a:t>Observations</a:t>
            </a:r>
            <a:endParaRPr lang="en-IN" dirty="0">
              <a:solidFill>
                <a:schemeClr val="tx2"/>
              </a:solidFill>
              <a:latin typeface="Britannic Bold" panose="020B09030607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1350C-83B8-BE2C-2482-3B8F3DDC1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99190"/>
            <a:ext cx="10058400" cy="3715472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1F2328"/>
                </a:solidFill>
                <a:effectLst/>
                <a:latin typeface="Century" panose="02040604050505020304" pitchFamily="18" charset="0"/>
              </a:rPr>
              <a:t>No.of</a:t>
            </a:r>
            <a:r>
              <a:rPr lang="en-US" b="0" i="0" dirty="0">
                <a:solidFill>
                  <a:srgbClr val="1F2328"/>
                </a:solidFill>
                <a:effectLst/>
                <a:latin typeface="Century" panose="02040604050505020304" pitchFamily="18" charset="0"/>
              </a:rPr>
              <a:t> users who received impressions during campaign period is 417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Century" panose="02040604050505020304" pitchFamily="18" charset="0"/>
              </a:rPr>
              <a:t>Among these users who received impressions, 50 users didn't click on the ad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Century" panose="02040604050505020304" pitchFamily="18" charset="0"/>
              </a:rPr>
              <a:t>No. of uses who received impressions and clicked on the ad is 367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Century" panose="02040604050505020304" pitchFamily="18" charset="0"/>
              </a:rPr>
              <a:t>No. of users who didn't receive impressions during campaign period is 78</a:t>
            </a:r>
            <a:endParaRPr lang="en-US" dirty="0">
              <a:solidFill>
                <a:srgbClr val="1F2328"/>
              </a:solidFill>
              <a:latin typeface="Century" panose="020406040505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Century" panose="02040604050505020304" pitchFamily="18" charset="0"/>
              </a:rPr>
              <a:t>Impression rate =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Century" panose="02040604050505020304" pitchFamily="18" charset="0"/>
              </a:rPr>
              <a:t>No.of</a:t>
            </a:r>
            <a:r>
              <a:rPr lang="en-US" b="0" i="0" dirty="0">
                <a:solidFill>
                  <a:srgbClr val="1F2328"/>
                </a:solidFill>
                <a:effectLst/>
                <a:latin typeface="Century" panose="02040604050505020304" pitchFamily="18" charset="0"/>
              </a:rPr>
              <a:t> users who received impressions/Total users in the campaign period = (417/(417 + 78))*100 = 84.24%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Century" panose="02040604050505020304" pitchFamily="18" charset="0"/>
              </a:rPr>
              <a:t>Ad-click rate =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Century" panose="02040604050505020304" pitchFamily="18" charset="0"/>
              </a:rPr>
              <a:t>No.of</a:t>
            </a:r>
            <a:r>
              <a:rPr lang="en-US" b="0" i="0" dirty="0">
                <a:solidFill>
                  <a:srgbClr val="1F2328"/>
                </a:solidFill>
                <a:effectLst/>
                <a:latin typeface="Century" panose="02040604050505020304" pitchFamily="18" charset="0"/>
              </a:rPr>
              <a:t> users who clicked the ad/No. of users who received impressions = (367/417)*100 = 88.01%</a:t>
            </a:r>
          </a:p>
          <a:p>
            <a:pPr marL="0" indent="0" algn="l">
              <a:buNone/>
            </a:pPr>
            <a:endParaRPr lang="en-US" b="0" i="0" dirty="0">
              <a:solidFill>
                <a:srgbClr val="1F2328"/>
              </a:solidFill>
              <a:effectLst/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8809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4010D6-41D2-96FC-CD85-B2D1D7AC7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747" y="269819"/>
            <a:ext cx="8912506" cy="4381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05B169-8391-1564-22C8-0E74C80B5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564" y="4923065"/>
            <a:ext cx="4534669" cy="91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409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BA056C-69BD-239F-12F9-3A525259E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195" y="338291"/>
            <a:ext cx="8773610" cy="4131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3496A0-8855-C661-FF90-CA903B648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438" y="4826657"/>
            <a:ext cx="4657306" cy="92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455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C876B1-ACF0-1997-FE75-38FCA9DF2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416" y="307928"/>
            <a:ext cx="8757167" cy="4167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AE449B-84A9-8D7E-0DF1-3DCE828BB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420" y="4822848"/>
            <a:ext cx="4563971" cy="91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72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8AF9C-56CB-5701-1847-FA0B11B0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Britannic Bold" panose="020B0903060703020204" pitchFamily="34" charset="0"/>
              </a:rPr>
              <a:t>Table 2: Events</a:t>
            </a:r>
            <a:endParaRPr lang="en-IN" dirty="0">
              <a:solidFill>
                <a:schemeClr val="tx2"/>
              </a:solidFill>
              <a:latin typeface="Britannic Bold" panose="020B09030607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1350C-83B8-BE2C-2482-3B8F3DDC1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40279"/>
            <a:ext cx="4231804" cy="3609915"/>
          </a:xfrm>
        </p:spPr>
        <p:txBody>
          <a:bodyPr>
            <a:normAutofit/>
          </a:bodyPr>
          <a:lstStyle/>
          <a:p>
            <a:pPr algn="l" fontAlgn="base"/>
            <a:r>
              <a:rPr lang="en-US" b="0" i="0" dirty="0">
                <a:solidFill>
                  <a:srgbClr val="404040"/>
                </a:solidFill>
                <a:effectLst/>
                <a:latin typeface="Century" panose="02040604050505020304" pitchFamily="18" charset="0"/>
              </a:rPr>
              <a:t>Customer visits are logged in this </a:t>
            </a:r>
            <a:r>
              <a:rPr lang="en-US" b="1" dirty="0">
                <a:solidFill>
                  <a:schemeClr val="tx2"/>
                </a:solidFill>
                <a:latin typeface="Century" panose="02040604050505020304" pitchFamily="18" charset="0"/>
              </a:rPr>
              <a:t>events</a:t>
            </a:r>
            <a:r>
              <a:rPr lang="en-US" b="0" i="0" dirty="0">
                <a:solidFill>
                  <a:srgbClr val="404040"/>
                </a:solidFill>
                <a:effectLst/>
                <a:latin typeface="Century" panose="02040604050505020304" pitchFamily="18" charset="0"/>
              </a:rPr>
              <a:t> table at a </a:t>
            </a:r>
            <a:r>
              <a:rPr lang="en-US" b="1" i="0" dirty="0" err="1">
                <a:solidFill>
                  <a:schemeClr val="tx2"/>
                </a:solidFill>
                <a:effectLst/>
                <a:latin typeface="Century" panose="02040604050505020304" pitchFamily="18" charset="0"/>
              </a:rPr>
              <a:t>cookie_id</a:t>
            </a:r>
            <a:r>
              <a:rPr lang="en-US" b="1" i="0" dirty="0">
                <a:solidFill>
                  <a:schemeClr val="tx2"/>
                </a:solidFill>
                <a:effectLst/>
                <a:latin typeface="Century" panose="02040604050505020304" pitchFamily="18" charset="0"/>
              </a:rPr>
              <a:t> </a:t>
            </a:r>
            <a:r>
              <a:rPr lang="en-US" b="0" i="0" dirty="0">
                <a:solidFill>
                  <a:srgbClr val="404040"/>
                </a:solidFill>
                <a:effectLst/>
                <a:latin typeface="Century" panose="02040604050505020304" pitchFamily="18" charset="0"/>
              </a:rPr>
              <a:t>level and the </a:t>
            </a:r>
            <a:r>
              <a:rPr lang="en-US" b="1" dirty="0">
                <a:solidFill>
                  <a:schemeClr val="tx2"/>
                </a:solidFill>
                <a:latin typeface="Century" panose="02040604050505020304" pitchFamily="18" charset="0"/>
              </a:rPr>
              <a:t>event_type</a:t>
            </a:r>
            <a:r>
              <a:rPr lang="en-US" b="0" i="0" dirty="0">
                <a:solidFill>
                  <a:srgbClr val="404040"/>
                </a:solidFill>
                <a:effectLst/>
                <a:latin typeface="Century" panose="02040604050505020304" pitchFamily="18" charset="0"/>
              </a:rPr>
              <a:t> and </a:t>
            </a:r>
            <a:r>
              <a:rPr lang="en-US" b="1" dirty="0" err="1">
                <a:solidFill>
                  <a:schemeClr val="tx2"/>
                </a:solidFill>
                <a:latin typeface="Century" panose="02040604050505020304" pitchFamily="18" charset="0"/>
              </a:rPr>
              <a:t>page_id</a:t>
            </a:r>
            <a:r>
              <a:rPr lang="en-US" b="0" i="0" dirty="0">
                <a:solidFill>
                  <a:srgbClr val="404040"/>
                </a:solidFill>
                <a:effectLst/>
                <a:latin typeface="Century" panose="02040604050505020304" pitchFamily="18" charset="0"/>
              </a:rPr>
              <a:t> values can be used to join onto relevant satellite tables to obtain further information about each event. </a:t>
            </a:r>
          </a:p>
          <a:p>
            <a:pPr algn="l" fontAlgn="base"/>
            <a:r>
              <a:rPr lang="en-US" b="0" i="0" dirty="0">
                <a:solidFill>
                  <a:srgbClr val="404040"/>
                </a:solidFill>
                <a:effectLst/>
                <a:latin typeface="Century" panose="02040604050505020304" pitchFamily="18" charset="0"/>
              </a:rPr>
              <a:t>The </a:t>
            </a:r>
            <a:r>
              <a:rPr lang="en-US" b="1" dirty="0" err="1">
                <a:solidFill>
                  <a:schemeClr val="tx2"/>
                </a:solidFill>
                <a:latin typeface="Century" panose="02040604050505020304" pitchFamily="18" charset="0"/>
              </a:rPr>
              <a:t>sequence_number</a:t>
            </a:r>
            <a:r>
              <a:rPr lang="en-US" b="0" i="0" dirty="0">
                <a:solidFill>
                  <a:srgbClr val="404040"/>
                </a:solidFill>
                <a:effectLst/>
                <a:latin typeface="Century" panose="02040604050505020304" pitchFamily="18" charset="0"/>
              </a:rPr>
              <a:t> is used to order the events within each visit.</a:t>
            </a:r>
            <a:endParaRPr lang="en-US" b="1" i="0" dirty="0">
              <a:solidFill>
                <a:schemeClr val="tx2"/>
              </a:solidFill>
              <a:effectLst/>
              <a:latin typeface="Century" panose="020406040505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D81403-C8E2-8F34-9CEF-7EA9EC70F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763" y="2110986"/>
            <a:ext cx="5154386" cy="3386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60737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C70DB0-CA17-65F6-4DDC-36577CE50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845" y="426281"/>
            <a:ext cx="9734309" cy="4037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D79AEA-AE86-87F6-77A0-DD86F05D4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014" y="4784026"/>
            <a:ext cx="4967793" cy="93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429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8AF9C-56CB-5701-1847-FA0B11B0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Britannic Bold" panose="020B0903060703020204" pitchFamily="34" charset="0"/>
              </a:rPr>
              <a:t>Insights</a:t>
            </a:r>
            <a:endParaRPr lang="en-IN" dirty="0">
              <a:solidFill>
                <a:schemeClr val="tx2"/>
              </a:solidFill>
              <a:latin typeface="Britannic Bold" panose="020B09030607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1350C-83B8-BE2C-2482-3B8F3DDC1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99190"/>
            <a:ext cx="10058400" cy="3715472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Century" panose="02040604050505020304" pitchFamily="18" charset="0"/>
              </a:rPr>
              <a:t>Average purchase of users who received impressions is 1.5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Century" panose="02040604050505020304" pitchFamily="18" charset="0"/>
              </a:rPr>
              <a:t>Average purchase of users who received impressions but didn't click on ad is 0.8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Century" panose="02040604050505020304" pitchFamily="18" charset="0"/>
              </a:rPr>
              <a:t>Average purchase of users who received impressions and clicked on ad is 1.6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Century" panose="02040604050505020304" pitchFamily="18" charset="0"/>
              </a:rPr>
              <a:t>Average purchase of users who didn't receive impressions is 1.3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F2328"/>
                </a:solidFill>
                <a:latin typeface="Century" panose="02040604050505020304" pitchFamily="18" charset="0"/>
              </a:rPr>
              <a:t>C</a:t>
            </a:r>
            <a:r>
              <a:rPr lang="en-US" b="0" i="0" dirty="0">
                <a:solidFill>
                  <a:srgbClr val="1F2328"/>
                </a:solidFill>
                <a:effectLst/>
                <a:latin typeface="Century" panose="02040604050505020304" pitchFamily="18" charset="0"/>
              </a:rPr>
              <a:t>licking on impressions lead to higher purchase rate (1.6 &gt; 1.3)</a:t>
            </a:r>
          </a:p>
          <a:p>
            <a:pPr marL="0" indent="0" algn="l">
              <a:buNone/>
            </a:pPr>
            <a:endParaRPr lang="en-US" b="0" i="0" dirty="0">
              <a:solidFill>
                <a:srgbClr val="1F2328"/>
              </a:solidFill>
              <a:effectLst/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7350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8AF9C-56CB-5701-1847-FA0B11B0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Britannic Bold" panose="020B0903060703020204" pitchFamily="34" charset="0"/>
              </a:rPr>
              <a:t>Insights</a:t>
            </a:r>
            <a:endParaRPr lang="en-IN" dirty="0">
              <a:solidFill>
                <a:schemeClr val="tx2"/>
              </a:solidFill>
              <a:latin typeface="Britannic Bold" panose="020B09030607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1350C-83B8-BE2C-2482-3B8F3DDC1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99190"/>
            <a:ext cx="10058400" cy="3715472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Century" panose="02040604050505020304" pitchFamily="18" charset="0"/>
              </a:rPr>
              <a:t>Uplift in purchase rate when comparing users who click on a campaign impression vs. users who do not receive an impression </a:t>
            </a:r>
          </a:p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Century" panose="02040604050505020304" pitchFamily="18" charset="0"/>
              </a:rPr>
              <a:t>= ((1.6 - 1.3)/1.3)*100 = 23.08%</a:t>
            </a:r>
          </a:p>
          <a:p>
            <a:pPr algn="l"/>
            <a:endParaRPr lang="en-US" b="0" i="0" dirty="0">
              <a:solidFill>
                <a:srgbClr val="1F2328"/>
              </a:solidFill>
              <a:effectLst/>
              <a:latin typeface="Century" panose="02040604050505020304" pitchFamily="18" charset="0"/>
            </a:endParaRPr>
          </a:p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Century" panose="02040604050505020304" pitchFamily="18" charset="0"/>
              </a:rPr>
              <a:t>If we compare them with users who just got impression but do not click </a:t>
            </a:r>
          </a:p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Century" panose="02040604050505020304" pitchFamily="18" charset="0"/>
              </a:rPr>
              <a:t>= ((1.6 - 0.8)/0.8)*100 = 100%</a:t>
            </a:r>
          </a:p>
          <a:p>
            <a:pPr algn="l"/>
            <a:endParaRPr lang="en-US" b="0" i="0" dirty="0">
              <a:solidFill>
                <a:srgbClr val="1F2328"/>
              </a:solidFill>
              <a:effectLst/>
              <a:latin typeface="Century" panose="020406040505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Century" panose="02040604050505020304" pitchFamily="18" charset="0"/>
              </a:rPr>
              <a:t>Clicking on the ad leads to a 23.08% higher purchase rate compared to those who did not receive an impression.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Century" panose="02040604050505020304" pitchFamily="18" charset="0"/>
              </a:rPr>
              <a:t>Clicking on the ad leads to a 100% higher purchase rate compared to those who received an impression but didn't click.</a:t>
            </a:r>
          </a:p>
          <a:p>
            <a:pPr marL="0" indent="0" algn="l">
              <a:buNone/>
            </a:pPr>
            <a:endParaRPr lang="en-US" b="0" i="0" dirty="0">
              <a:solidFill>
                <a:srgbClr val="1F2328"/>
              </a:solidFill>
              <a:effectLst/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9457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93B0FE-BDE5-ED1C-508E-F65DA221E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517" y="57024"/>
            <a:ext cx="8854633" cy="4348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1934B7-F59F-D20C-408C-90ABD35CD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45" y="4611486"/>
            <a:ext cx="5334000" cy="12154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5D5142-B2F5-D2FD-071C-F00E43544280}"/>
              </a:ext>
            </a:extLst>
          </p:cNvPr>
          <p:cNvSpPr txBox="1"/>
          <p:nvPr/>
        </p:nvSpPr>
        <p:spPr>
          <a:xfrm>
            <a:off x="6543557" y="4611486"/>
            <a:ext cx="498579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dirty="0">
                <a:solidFill>
                  <a:srgbClr val="1F2328"/>
                </a:solidFill>
                <a:effectLst/>
                <a:latin typeface="Century" panose="02040604050505020304" pitchFamily="18" charset="0"/>
              </a:rPr>
              <a:t>The "Half Off - Treat Your </a:t>
            </a:r>
            <a:r>
              <a:rPr lang="en-US" sz="1600" b="0" i="0" dirty="0" err="1">
                <a:solidFill>
                  <a:srgbClr val="1F2328"/>
                </a:solidFill>
                <a:effectLst/>
                <a:latin typeface="Century" panose="02040604050505020304" pitchFamily="18" charset="0"/>
              </a:rPr>
              <a:t>Shellf</a:t>
            </a:r>
            <a:r>
              <a:rPr lang="en-US" sz="1600" b="0" i="0" dirty="0">
                <a:solidFill>
                  <a:srgbClr val="1F2328"/>
                </a:solidFill>
                <a:effectLst/>
                <a:latin typeface="Century" panose="02040604050505020304" pitchFamily="18" charset="0"/>
              </a:rPr>
              <a:t>(</a:t>
            </a:r>
            <a:r>
              <a:rPr lang="en-US" sz="1600" b="0" i="0" dirty="0" err="1">
                <a:solidFill>
                  <a:srgbClr val="1F2328"/>
                </a:solidFill>
                <a:effectLst/>
                <a:latin typeface="Century" panose="02040604050505020304" pitchFamily="18" charset="0"/>
              </a:rPr>
              <a:t>ish</a:t>
            </a:r>
            <a:r>
              <a:rPr lang="en-US" sz="1600" b="0" i="0" dirty="0">
                <a:solidFill>
                  <a:srgbClr val="1F2328"/>
                </a:solidFill>
                <a:effectLst/>
                <a:latin typeface="Century" panose="02040604050505020304" pitchFamily="18" charset="0"/>
              </a:rPr>
              <a:t>)" campaign performed the best across all metrics - highest page views, cart adds, and purchases - indicating that it was the most successful in driving both interest and conversions.</a:t>
            </a:r>
          </a:p>
        </p:txBody>
      </p:sp>
    </p:spTree>
    <p:extLst>
      <p:ext uri="{BB962C8B-B14F-4D97-AF65-F5344CB8AC3E}">
        <p14:creationId xmlns:p14="http://schemas.microsoft.com/office/powerpoint/2010/main" val="21845411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9D5D62-64DC-F1C1-8536-46976A95D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152" y="204825"/>
            <a:ext cx="9155696" cy="42861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678B09-5378-FF1A-8EA3-D1D3A430B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273" y="4490976"/>
            <a:ext cx="6073666" cy="148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765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8AF9C-56CB-5701-1847-FA0B11B0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Britannic Bold" panose="020B0903060703020204" pitchFamily="34" charset="0"/>
              </a:rPr>
              <a:t>Insights &amp; Recommendations</a:t>
            </a:r>
            <a:endParaRPr lang="en-IN" dirty="0">
              <a:solidFill>
                <a:schemeClr val="tx2"/>
              </a:solidFill>
              <a:latin typeface="Britannic Bold" panose="020B09030607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1350C-83B8-BE2C-2482-3B8F3DDC1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80212"/>
            <a:ext cx="10058400" cy="3634449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Century" panose="02040604050505020304" pitchFamily="18" charset="0"/>
              </a:rPr>
              <a:t>"Half Off - Treat Your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Century" panose="02040604050505020304" pitchFamily="18" charset="0"/>
              </a:rPr>
              <a:t>Shellf</a:t>
            </a:r>
            <a:r>
              <a:rPr lang="en-US" b="0" i="0" dirty="0">
                <a:solidFill>
                  <a:srgbClr val="1F2328"/>
                </a:solidFill>
                <a:effectLst/>
                <a:latin typeface="Century" panose="02040604050505020304" pitchFamily="18" charset="0"/>
              </a:rPr>
              <a:t>(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Century" panose="02040604050505020304" pitchFamily="18" charset="0"/>
              </a:rPr>
              <a:t>ish</a:t>
            </a:r>
            <a:r>
              <a:rPr lang="en-US" b="0" i="0" dirty="0">
                <a:solidFill>
                  <a:srgbClr val="1F2328"/>
                </a:solidFill>
                <a:effectLst/>
                <a:latin typeface="Century" panose="02040604050505020304" pitchFamily="18" charset="0"/>
              </a:rPr>
              <a:t>)" is the standout campaign in terms of total sales and reach, despite having a conversion rate similar to the other two campaigns.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Century" panose="02040604050505020304" pitchFamily="18" charset="0"/>
              </a:rPr>
              <a:t>The high conversion rates across all campaigns suggest that users who engage are highly likely to purchase, but the total impressions (reach) play a major role in determining overall success.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Century" panose="02040604050505020304" pitchFamily="18" charset="0"/>
              </a:rPr>
              <a:t>To improve the impact of campaigns like "Living The Lux Life" and "Fishing For Compliments", focusing on increasing impressions (i.e., expanding the audience) could lead to higher total purchases.</a:t>
            </a:r>
          </a:p>
          <a:p>
            <a:pPr marL="0" indent="0" algn="l">
              <a:buNone/>
            </a:pPr>
            <a:endParaRPr lang="en-US" b="0" i="0" dirty="0">
              <a:solidFill>
                <a:srgbClr val="1F2328"/>
              </a:solidFill>
              <a:effectLst/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7657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B28A93-F86B-50A3-3D45-18732E1E9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154" y="140151"/>
            <a:ext cx="9315691" cy="4361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49BCF5-AF16-3BEA-C0A2-7A824FB21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677" y="4619100"/>
            <a:ext cx="5890770" cy="15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3621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8AF9C-56CB-5701-1847-FA0B11B0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Britannic Bold" panose="020B0903060703020204" pitchFamily="34" charset="0"/>
              </a:rPr>
              <a:t>Insights &amp; Recommendations</a:t>
            </a:r>
            <a:endParaRPr lang="en-IN" dirty="0">
              <a:solidFill>
                <a:schemeClr val="tx2"/>
              </a:solidFill>
              <a:latin typeface="Britannic Bold" panose="020B09030607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1350C-83B8-BE2C-2482-3B8F3DDC1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80212"/>
            <a:ext cx="10058400" cy="3634449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Century" panose="02040604050505020304" pitchFamily="18" charset="0"/>
              </a:rPr>
              <a:t>"BOGOF - Fishing For Compliments" is the most engaging campaign in terms of CTR, but due to the limited reach (fewer impressions), it generated fewer total clicks.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Century" panose="02040604050505020304" pitchFamily="18" charset="0"/>
              </a:rPr>
              <a:t>"Half Off - Treat Your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Century" panose="02040604050505020304" pitchFamily="18" charset="0"/>
              </a:rPr>
              <a:t>Shellf</a:t>
            </a:r>
            <a:r>
              <a:rPr lang="en-US" b="0" i="0" dirty="0">
                <a:solidFill>
                  <a:srgbClr val="1F2328"/>
                </a:solidFill>
                <a:effectLst/>
                <a:latin typeface="Century" panose="02040604050505020304" pitchFamily="18" charset="0"/>
              </a:rPr>
              <a:t>(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Century" panose="02040604050505020304" pitchFamily="18" charset="0"/>
              </a:rPr>
              <a:t>ish</a:t>
            </a:r>
            <a:r>
              <a:rPr lang="en-US" b="0" i="0" dirty="0">
                <a:solidFill>
                  <a:srgbClr val="1F2328"/>
                </a:solidFill>
                <a:effectLst/>
                <a:latin typeface="Century" panose="02040604050505020304" pitchFamily="18" charset="0"/>
              </a:rPr>
              <a:t>)" strikes a good balance between high CTR and larger reach, making it the overall winner in terms of driving clicks and engagement.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Century" panose="02040604050505020304" pitchFamily="18" charset="0"/>
              </a:rPr>
              <a:t>All campaigns have strong click-through rates, but increasing impressions for the campaigns with fewer clicks could improve their overall performance.</a:t>
            </a:r>
          </a:p>
          <a:p>
            <a:pPr marL="0" indent="0" algn="l">
              <a:buNone/>
            </a:pPr>
            <a:endParaRPr lang="en-US" b="0" i="0" dirty="0">
              <a:solidFill>
                <a:srgbClr val="1F2328"/>
              </a:solidFill>
              <a:effectLst/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5052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C7E0B-58AA-44E8-AC55-B6E56E1C8F2D}"/>
              </a:ext>
            </a:extLst>
          </p:cNvPr>
          <p:cNvSpPr txBox="1">
            <a:spLocks/>
          </p:cNvSpPr>
          <p:nvPr/>
        </p:nvSpPr>
        <p:spPr>
          <a:xfrm>
            <a:off x="2859718" y="2703621"/>
            <a:ext cx="6472563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dirty="0">
                <a:solidFill>
                  <a:schemeClr val="tx2"/>
                </a:solidFill>
                <a:latin typeface="Britannic Bold" panose="020B0903060703020204" pitchFamily="34" charset="0"/>
              </a:rPr>
              <a:t>THANK YOU</a:t>
            </a:r>
            <a:endParaRPr lang="en-IN" sz="9600" dirty="0">
              <a:solidFill>
                <a:schemeClr val="tx2"/>
              </a:solidFill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156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8AF9C-56CB-5701-1847-FA0B11B0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Britannic Bold" panose="020B0903060703020204" pitchFamily="34" charset="0"/>
              </a:rPr>
              <a:t>Table 3: Event Identifier</a:t>
            </a:r>
            <a:endParaRPr lang="en-IN" dirty="0">
              <a:solidFill>
                <a:schemeClr val="tx2"/>
              </a:solidFill>
              <a:latin typeface="Britannic Bold" panose="020B09030607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1350C-83B8-BE2C-2482-3B8F3DDC1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40279"/>
            <a:ext cx="4231804" cy="3609915"/>
          </a:xfrm>
        </p:spPr>
        <p:txBody>
          <a:bodyPr>
            <a:normAutofit/>
          </a:bodyPr>
          <a:lstStyle/>
          <a:p>
            <a:pPr algn="l" fontAlgn="base"/>
            <a:r>
              <a:rPr lang="en-US" b="0" i="0" dirty="0">
                <a:solidFill>
                  <a:srgbClr val="404040"/>
                </a:solidFill>
                <a:effectLst/>
                <a:latin typeface="Century" panose="02040604050505020304" pitchFamily="18" charset="0"/>
              </a:rPr>
              <a:t>The </a:t>
            </a:r>
            <a:r>
              <a:rPr lang="en-US" b="1" i="0" dirty="0" err="1">
                <a:solidFill>
                  <a:schemeClr val="tx2"/>
                </a:solidFill>
                <a:effectLst/>
                <a:latin typeface="Century" panose="02040604050505020304" pitchFamily="18" charset="0"/>
              </a:rPr>
              <a:t>event_identifier</a:t>
            </a:r>
            <a:r>
              <a:rPr lang="en-US" b="1" i="0" dirty="0">
                <a:solidFill>
                  <a:schemeClr val="tx2"/>
                </a:solidFill>
                <a:effectLst/>
                <a:latin typeface="Century" panose="02040604050505020304" pitchFamily="18" charset="0"/>
              </a:rPr>
              <a:t> </a:t>
            </a:r>
            <a:r>
              <a:rPr lang="en-US" b="0" i="0" dirty="0">
                <a:solidFill>
                  <a:srgbClr val="404040"/>
                </a:solidFill>
                <a:effectLst/>
                <a:latin typeface="Century" panose="02040604050505020304" pitchFamily="18" charset="0"/>
              </a:rPr>
              <a:t>table shows the types of events which are captured by Clique Bait’s digital data systems.</a:t>
            </a:r>
            <a:endParaRPr lang="en-US" b="1" i="0" dirty="0">
              <a:solidFill>
                <a:schemeClr val="tx2"/>
              </a:solidFill>
              <a:effectLst/>
              <a:latin typeface="Century" panose="020406040505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7B1F0B-325E-719F-4D23-28754EFAD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6941" y="2349556"/>
            <a:ext cx="2880956" cy="2898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1703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8AF9C-56CB-5701-1847-FA0B11B0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Britannic Bold" panose="020B0903060703020204" pitchFamily="34" charset="0"/>
              </a:rPr>
              <a:t>Table 4: Campaign Identifier</a:t>
            </a:r>
            <a:endParaRPr lang="en-IN" dirty="0">
              <a:solidFill>
                <a:schemeClr val="tx2"/>
              </a:solidFill>
              <a:latin typeface="Britannic Bold" panose="020B09030607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1350C-83B8-BE2C-2482-3B8F3DDC1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240280"/>
            <a:ext cx="9305249" cy="689734"/>
          </a:xfrm>
        </p:spPr>
        <p:txBody>
          <a:bodyPr>
            <a:normAutofit/>
          </a:bodyPr>
          <a:lstStyle/>
          <a:p>
            <a:pPr algn="l" fontAlgn="base"/>
            <a:r>
              <a:rPr lang="en-US" b="0" i="0" dirty="0">
                <a:solidFill>
                  <a:srgbClr val="404040"/>
                </a:solidFill>
                <a:effectLst/>
                <a:latin typeface="Century" panose="02040604050505020304" pitchFamily="18" charset="0"/>
              </a:rPr>
              <a:t>This table shows information for the 3 campaigns that Clique Bait has ran on their website so far in 2020.</a:t>
            </a:r>
            <a:endParaRPr lang="en-US" b="1" i="0" dirty="0">
              <a:solidFill>
                <a:schemeClr val="tx2"/>
              </a:solidFill>
              <a:effectLst/>
              <a:latin typeface="Century" panose="020406040505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C6AEEB-0EEA-8B46-BF19-EADF1A9E4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089" y="3429000"/>
            <a:ext cx="9063821" cy="1771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9203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8AF9C-56CB-5701-1847-FA0B11B0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Britannic Bold" panose="020B0903060703020204" pitchFamily="34" charset="0"/>
              </a:rPr>
              <a:t>Table 5: Page Hierarchy</a:t>
            </a:r>
            <a:endParaRPr lang="en-IN" dirty="0">
              <a:solidFill>
                <a:schemeClr val="tx2"/>
              </a:solidFill>
              <a:latin typeface="Britannic Bold" panose="020B09030607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1350C-83B8-BE2C-2482-3B8F3DDC1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240280"/>
            <a:ext cx="3710695" cy="2793836"/>
          </a:xfrm>
        </p:spPr>
        <p:txBody>
          <a:bodyPr>
            <a:normAutofit/>
          </a:bodyPr>
          <a:lstStyle/>
          <a:p>
            <a:pPr algn="l" fontAlgn="base"/>
            <a:r>
              <a:rPr lang="en-US" b="0" i="0" dirty="0">
                <a:solidFill>
                  <a:srgbClr val="404040"/>
                </a:solidFill>
                <a:effectLst/>
                <a:latin typeface="Century" panose="02040604050505020304" pitchFamily="18" charset="0"/>
              </a:rPr>
              <a:t>This table lists all of the pages on the Clique Bait website which are tagged and have data passing through from user interaction events.</a:t>
            </a:r>
            <a:endParaRPr lang="en-US" b="1" i="0" dirty="0">
              <a:solidFill>
                <a:schemeClr val="tx2"/>
              </a:solidFill>
              <a:effectLst/>
              <a:latin typeface="Century" panose="020406040505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A789D6-B57E-B955-E10B-D08F7E95C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691" y="2076227"/>
            <a:ext cx="3357542" cy="3860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7349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8AF9C-56CB-5701-1847-FA0B11B0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Britannic Bold" panose="020B0903060703020204" pitchFamily="34" charset="0"/>
              </a:rPr>
              <a:t>Entity Relationship Diagram</a:t>
            </a:r>
            <a:endParaRPr lang="en-IN" dirty="0">
              <a:solidFill>
                <a:schemeClr val="tx2"/>
              </a:solidFill>
              <a:latin typeface="Britannic Bold" panose="020B0903060703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0FA4425-5E31-CE09-EF14-39EEFF190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1915192"/>
            <a:ext cx="9448801" cy="419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15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2675A8-54BC-D958-F558-EF1FBBA91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73" y="5291230"/>
            <a:ext cx="10113645" cy="822960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chemeClr val="tx2"/>
                </a:solidFill>
                <a:latin typeface="Britannic Bold" panose="020B0903060703020204" pitchFamily="34" charset="0"/>
              </a:rPr>
              <a:t>Digital</a:t>
            </a:r>
            <a:r>
              <a:rPr lang="en-US" dirty="0"/>
              <a:t> </a:t>
            </a:r>
            <a:r>
              <a:rPr lang="en-US" sz="4800" dirty="0">
                <a:solidFill>
                  <a:schemeClr val="tx2"/>
                </a:solidFill>
                <a:latin typeface="Britannic Bold" panose="020B0903060703020204" pitchFamily="34" charset="0"/>
              </a:rPr>
              <a:t>Analysis</a:t>
            </a:r>
            <a:endParaRPr lang="en-IN" sz="4800" dirty="0">
              <a:solidFill>
                <a:schemeClr val="tx2"/>
              </a:solidFill>
              <a:latin typeface="Britannic Bold" panose="020B0903060703020204" pitchFamily="34" charset="0"/>
            </a:endParaRP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4022C55E-BFD8-557A-AF1A-9C5F7E9D46D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" t="15604" r="422" b="44084"/>
          <a:stretch/>
        </p:blipFill>
        <p:spPr>
          <a:xfrm>
            <a:off x="15" y="0"/>
            <a:ext cx="12191985" cy="4915076"/>
          </a:xfrm>
        </p:spPr>
      </p:pic>
    </p:spTree>
    <p:extLst>
      <p:ext uri="{BB962C8B-B14F-4D97-AF65-F5344CB8AC3E}">
        <p14:creationId xmlns:p14="http://schemas.microsoft.com/office/powerpoint/2010/main" val="427135360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1184</TotalTime>
  <Words>771</Words>
  <Application>Microsoft Office PowerPoint</Application>
  <PresentationFormat>Widescreen</PresentationFormat>
  <Paragraphs>53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Britannic Bold</vt:lpstr>
      <vt:lpstr>Calibri</vt:lpstr>
      <vt:lpstr>Calibri Light</vt:lpstr>
      <vt:lpstr>Century</vt:lpstr>
      <vt:lpstr>Retrospect</vt:lpstr>
      <vt:lpstr>SQL</vt:lpstr>
      <vt:lpstr>Introduction</vt:lpstr>
      <vt:lpstr>Table 1: Users</vt:lpstr>
      <vt:lpstr>Table 2: Events</vt:lpstr>
      <vt:lpstr>Table 3: Event Identifier</vt:lpstr>
      <vt:lpstr>Table 4: Campaign Identifier</vt:lpstr>
      <vt:lpstr>Table 5: Page Hierarchy</vt:lpstr>
      <vt:lpstr>Entity Relationship Diagram</vt:lpstr>
      <vt:lpstr>Digital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Product Funnel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Campaigns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Observations</vt:lpstr>
      <vt:lpstr>PowerPoint Presentation</vt:lpstr>
      <vt:lpstr>PowerPoint Presentation</vt:lpstr>
      <vt:lpstr>PowerPoint Presentation</vt:lpstr>
      <vt:lpstr>PowerPoint Presentation</vt:lpstr>
      <vt:lpstr>Insights</vt:lpstr>
      <vt:lpstr>Insights</vt:lpstr>
      <vt:lpstr>PowerPoint Presentation</vt:lpstr>
      <vt:lpstr>PowerPoint Presentation</vt:lpstr>
      <vt:lpstr>Insights &amp; Recommendations</vt:lpstr>
      <vt:lpstr>PowerPoint Presentation</vt:lpstr>
      <vt:lpstr>Insights &amp; Recommendations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Shaik Shoaib</dc:creator>
  <cp:lastModifiedBy>Shaik Shoaib</cp:lastModifiedBy>
  <cp:revision>10</cp:revision>
  <dcterms:created xsi:type="dcterms:W3CDTF">2024-09-17T10:46:08Z</dcterms:created>
  <dcterms:modified xsi:type="dcterms:W3CDTF">2024-09-18T06:30:36Z</dcterms:modified>
</cp:coreProperties>
</file>